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6"/>
  </p:notesMasterIdLst>
  <p:handoutMasterIdLst>
    <p:handoutMasterId r:id="rId17"/>
  </p:handoutMasterIdLst>
  <p:sldIdLst>
    <p:sldId id="258" r:id="rId5"/>
    <p:sldId id="260" r:id="rId6"/>
    <p:sldId id="272" r:id="rId7"/>
    <p:sldId id="274" r:id="rId8"/>
    <p:sldId id="273" r:id="rId9"/>
    <p:sldId id="277" r:id="rId10"/>
    <p:sldId id="275" r:id="rId11"/>
    <p:sldId id="276" r:id="rId12"/>
    <p:sldId id="280" r:id="rId13"/>
    <p:sldId id="278" r:id="rId14"/>
    <p:sldId id="27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9" autoAdjust="0"/>
    <p:restoredTop sz="94660"/>
  </p:normalViewPr>
  <p:slideViewPr>
    <p:cSldViewPr snapToGrid="0">
      <p:cViewPr varScale="1">
        <p:scale>
          <a:sx n="84" d="100"/>
          <a:sy n="84" d="100"/>
        </p:scale>
        <p:origin x="610" y="77"/>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12/1/2016</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‹Nº›</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12/1/2016</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‹Nº›</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a:t>Click to edit Master title style</a:t>
            </a: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a:t>Click to edit Master subtitle style</a:t>
            </a:r>
          </a:p>
        </p:txBody>
      </p:sp>
      <p:sp>
        <p:nvSpPr>
          <p:cNvPr id="11" name="Date Placeholder 10"/>
          <p:cNvSpPr>
            <a:spLocks noGrp="1"/>
          </p:cNvSpPr>
          <p:nvPr>
            <p:ph type="dt" sz="half" idx="10"/>
          </p:nvPr>
        </p:nvSpPr>
        <p:spPr/>
        <p:txBody>
          <a:bodyPr/>
          <a:lstStyle/>
          <a:p>
            <a:fld id="{2CCFE9AC-F15C-4FA0-A6F1-298829FA691D}" type="datetimeFigureOut">
              <a:rPr lang="en-US"/>
              <a:t>12/1/2016</a:t>
            </a:fld>
            <a:endParaRPr/>
          </a:p>
        </p:txBody>
      </p:sp>
      <p:sp>
        <p:nvSpPr>
          <p:cNvPr id="12" name="Footer Placeholder 11"/>
          <p:cNvSpPr>
            <a:spLocks noGrp="1"/>
          </p:cNvSpPr>
          <p:nvPr>
            <p:ph type="ftr" sz="quarter" idx="11"/>
          </p:nvPr>
        </p:nvSpPr>
        <p:spPr/>
        <p:txBody>
          <a:bodyPr/>
          <a:lstStyle/>
          <a:p>
            <a:endParaRPr/>
          </a:p>
        </p:txBody>
      </p:sp>
      <p:sp>
        <p:nvSpPr>
          <p:cNvPr id="13" name="Slide Number Placeholder 12"/>
          <p:cNvSpPr>
            <a:spLocks noGrp="1"/>
          </p:cNvSpPr>
          <p:nvPr>
            <p:ph type="sldNum" sz="quarter" idx="12"/>
          </p:nvPr>
        </p:nvSpPr>
        <p:spPr/>
        <p:txBody>
          <a:bodyPr/>
          <a:lstStyle/>
          <a:p>
            <a:fld id="{BD266BE7-899D-4075-917F-DBDE33B6B692}" type="slidenum">
              <a:rPr/>
              <a:t>‹Nº›</a:t>
            </a:fld>
            <a:endParaRPr/>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Click to edit Master title style</a:t>
            </a:r>
          </a:p>
        </p:txBody>
      </p:sp>
      <p:sp>
        <p:nvSpPr>
          <p:cNvPr id="3" name="Vertical Text Placeholder 2"/>
          <p:cNvSpPr>
            <a:spLocks noGrp="1"/>
          </p:cNvSpPr>
          <p:nvPr>
            <p:ph type="body" orient="vert" idx="1"/>
          </p:nvPr>
        </p:nvSpPr>
        <p:spPr/>
        <p:txBody>
          <a:bodyPr vert="eaVert"/>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4" name="Date Placeholder 3"/>
          <p:cNvSpPr>
            <a:spLocks noGrp="1"/>
          </p:cNvSpPr>
          <p:nvPr>
            <p:ph type="dt" sz="half" idx="10"/>
          </p:nvPr>
        </p:nvSpPr>
        <p:spPr/>
        <p:txBody>
          <a:bodyPr/>
          <a:lstStyle/>
          <a:p>
            <a:fld id="{2CCFE9AC-F15C-4FA0-A6F1-298829FA691D}" type="datetimeFigureOut">
              <a:rPr lang="en-US"/>
              <a:t>12/1/2016</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‹Nº›</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378199" y="462249"/>
            <a:ext cx="9693088" cy="5714714"/>
          </a:xfrm>
        </p:spPr>
        <p:txBody>
          <a:bodyPr vert="eaVert"/>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12/1/2016</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10266348" y="462249"/>
            <a:ext cx="1370886" cy="5714714"/>
          </a:xfrm>
        </p:spPr>
        <p:txBody>
          <a:bodyPr vert="eaVert"/>
          <a:lstStyle/>
          <a:p>
            <a:r>
              <a:rPr/>
              <a:t>Click to edit Master title style</a:t>
            </a: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‹Nº›</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Click to edit Master title style</a:t>
            </a:r>
          </a:p>
        </p:txBody>
      </p:sp>
      <p:sp>
        <p:nvSpPr>
          <p:cNvPr id="3" name="Content Placeholder 2"/>
          <p:cNvSpPr>
            <a:spLocks noGrp="1"/>
          </p:cNvSpPr>
          <p:nvPr>
            <p:ph idx="1"/>
          </p:nvPr>
        </p:nvSpPr>
        <p:spPr/>
        <p:txBody>
          <a:body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4" name="Date Placeholder 3"/>
          <p:cNvSpPr>
            <a:spLocks noGrp="1"/>
          </p:cNvSpPr>
          <p:nvPr>
            <p:ph type="dt" sz="half" idx="10"/>
          </p:nvPr>
        </p:nvSpPr>
        <p:spPr/>
        <p:txBody>
          <a:bodyPr/>
          <a:lstStyle/>
          <a:p>
            <a:fld id="{2CCFE9AC-F15C-4FA0-A6F1-298829FA691D}" type="datetimeFigureOut">
              <a:rPr lang="en-US"/>
              <a:t>12/1/2016</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‹Nº›</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a:t>Click to edit Master title style</a:t>
            </a: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a:t>Click to edit Master text styles</a:t>
            </a:r>
          </a:p>
        </p:txBody>
      </p:sp>
      <p:sp>
        <p:nvSpPr>
          <p:cNvPr id="4" name="Date Placeholder 3"/>
          <p:cNvSpPr>
            <a:spLocks noGrp="1"/>
          </p:cNvSpPr>
          <p:nvPr>
            <p:ph type="dt" sz="half" idx="10"/>
          </p:nvPr>
        </p:nvSpPr>
        <p:spPr/>
        <p:txBody>
          <a:bodyPr/>
          <a:lstStyle/>
          <a:p>
            <a:fld id="{2CCFE9AC-F15C-4FA0-A6F1-298829FA691D}" type="datetimeFigureOut">
              <a:rPr lang="en-US"/>
              <a:t>12/1/2016</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‹Nº›</a:t>
            </a:fld>
            <a:endParaRPr/>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Click to edit Master title style</a:t>
            </a:r>
          </a:p>
        </p:txBody>
      </p:sp>
      <p:sp>
        <p:nvSpPr>
          <p:cNvPr id="3" name="Content Placeholder 2"/>
          <p:cNvSpPr>
            <a:spLocks noGrp="1"/>
          </p:cNvSpPr>
          <p:nvPr>
            <p:ph sz="half" idx="1"/>
          </p:nvPr>
        </p:nvSpPr>
        <p:spPr>
          <a:xfrm>
            <a:off x="1280160" y="2194560"/>
            <a:ext cx="4489704" cy="3986784"/>
          </a:xfrm>
        </p:spPr>
        <p:txBody>
          <a:body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4" name="Content Placeholder 3"/>
          <p:cNvSpPr>
            <a:spLocks noGrp="1"/>
          </p:cNvSpPr>
          <p:nvPr>
            <p:ph sz="half" idx="2"/>
          </p:nvPr>
        </p:nvSpPr>
        <p:spPr>
          <a:xfrm>
            <a:off x="6415368" y="2194560"/>
            <a:ext cx="4493424" cy="3986784"/>
          </a:xfrm>
        </p:spPr>
        <p:txBody>
          <a:body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5" name="Date Placeholder 4"/>
          <p:cNvSpPr>
            <a:spLocks noGrp="1"/>
          </p:cNvSpPr>
          <p:nvPr>
            <p:ph type="dt" sz="half" idx="10"/>
          </p:nvPr>
        </p:nvSpPr>
        <p:spPr/>
        <p:txBody>
          <a:bodyPr/>
          <a:lstStyle/>
          <a:p>
            <a:fld id="{2CCFE9AC-F15C-4FA0-A6F1-298829FA691D}" type="datetimeFigureOut">
              <a:rPr lang="en-US"/>
              <a:t>12/1/2016</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‹Nº›</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Click to edit Master title style</a:t>
            </a: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7" name="Date Placeholder 6"/>
          <p:cNvSpPr>
            <a:spLocks noGrp="1"/>
          </p:cNvSpPr>
          <p:nvPr>
            <p:ph type="dt" sz="half" idx="10"/>
          </p:nvPr>
        </p:nvSpPr>
        <p:spPr/>
        <p:txBody>
          <a:bodyPr/>
          <a:lstStyle/>
          <a:p>
            <a:fld id="{2CCFE9AC-F15C-4FA0-A6F1-298829FA691D}" type="datetimeFigureOut">
              <a:rPr lang="en-US"/>
              <a:t>12/1/2016</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‹Nº›</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Click to edit Master title style</a:t>
            </a:r>
          </a:p>
        </p:txBody>
      </p:sp>
      <p:sp>
        <p:nvSpPr>
          <p:cNvPr id="3" name="Date Placeholder 2"/>
          <p:cNvSpPr>
            <a:spLocks noGrp="1"/>
          </p:cNvSpPr>
          <p:nvPr>
            <p:ph type="dt" sz="half" idx="10"/>
          </p:nvPr>
        </p:nvSpPr>
        <p:spPr/>
        <p:txBody>
          <a:bodyPr/>
          <a:lstStyle/>
          <a:p>
            <a:fld id="{2CCFE9AC-F15C-4FA0-A6F1-298829FA691D}" type="datetimeFigureOut">
              <a:rPr lang="en-US"/>
              <a:t>12/1/2016</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‹Nº›</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12/1/2016</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‹Nº›</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a:t>Click to edit Master title style</a:t>
            </a:r>
          </a:p>
        </p:txBody>
      </p:sp>
      <p:sp>
        <p:nvSpPr>
          <p:cNvPr id="3" name="Content Placeholder 2"/>
          <p:cNvSpPr>
            <a:spLocks noGrp="1"/>
          </p:cNvSpPr>
          <p:nvPr>
            <p:ph idx="1"/>
          </p:nvPr>
        </p:nvSpPr>
        <p:spPr>
          <a:xfrm>
            <a:off x="5518896" y="2465294"/>
            <a:ext cx="5389895" cy="4392706"/>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4" name="Text Placeholder 3"/>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a:t>Click to edit Master text styles</a:t>
            </a:r>
          </a:p>
        </p:txBody>
      </p:sp>
      <p:sp>
        <p:nvSpPr>
          <p:cNvPr id="5" name="Date Placeholder 4"/>
          <p:cNvSpPr>
            <a:spLocks noGrp="1"/>
          </p:cNvSpPr>
          <p:nvPr>
            <p:ph type="dt" sz="half" idx="10"/>
          </p:nvPr>
        </p:nvSpPr>
        <p:spPr/>
        <p:txBody>
          <a:bodyPr/>
          <a:lstStyle/>
          <a:p>
            <a:fld id="{2CCFE9AC-F15C-4FA0-A6F1-298829FA691D}" type="datetimeFigureOut">
              <a:rPr lang="en-US"/>
              <a:t>12/1/2016</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‹Nº›</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a:t>Click to edit Master title style</a:t>
            </a:r>
          </a:p>
        </p:txBody>
      </p:sp>
      <p:sp>
        <p:nvSpPr>
          <p:cNvPr id="3" name="Picture Placeholder 2"/>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a:t>Click to edit Master text styles</a:t>
            </a:r>
          </a:p>
        </p:txBody>
      </p:sp>
      <p:sp>
        <p:nvSpPr>
          <p:cNvPr id="5" name="Date Placeholder 4"/>
          <p:cNvSpPr>
            <a:spLocks noGrp="1"/>
          </p:cNvSpPr>
          <p:nvPr>
            <p:ph type="dt" sz="half" idx="10"/>
          </p:nvPr>
        </p:nvSpPr>
        <p:spPr/>
        <p:txBody>
          <a:bodyPr/>
          <a:lstStyle/>
          <a:p>
            <a:fld id="{2CCFE9AC-F15C-4FA0-A6F1-298829FA691D}" type="datetimeFigureOut">
              <a:rPr lang="en-US"/>
              <a:t>12/1/2016</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‹Nº›</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a:t>Click to edit Master title style</a:t>
            </a:r>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a:t>Click to edit Master text styles</a:t>
            </a:r>
          </a:p>
          <a:p>
            <a:pPr lvl="1"/>
            <a:r>
              <a:rPr/>
              <a:t>Second level</a:t>
            </a:r>
          </a:p>
          <a:p>
            <a:pPr lvl="2"/>
            <a:r>
              <a:rPr/>
              <a:t>Third level</a:t>
            </a:r>
          </a:p>
          <a:p>
            <a:pPr lvl="3"/>
            <a:r>
              <a:rPr/>
              <a:t>Fourth level</a:t>
            </a:r>
          </a:p>
          <a:p>
            <a:pPr lvl="4"/>
            <a:r>
              <a:rPr/>
              <a:t>Fifth level</a:t>
            </a:r>
          </a:p>
          <a:p>
            <a:pPr lvl="5"/>
            <a:r>
              <a:rPr/>
              <a:t>Sixth</a:t>
            </a:r>
          </a:p>
          <a:p>
            <a:pPr lvl="6"/>
            <a:r>
              <a:rPr/>
              <a:t>Seventh</a:t>
            </a:r>
          </a:p>
          <a:p>
            <a:pPr lvl="7"/>
            <a:r>
              <a:rPr/>
              <a:t>Eighth</a:t>
            </a:r>
          </a:p>
          <a:p>
            <a:pPr lvl="8"/>
            <a:r>
              <a:rPr/>
              <a:t>Ninth</a:t>
            </a:r>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CFE9AC-F15C-4FA0-A6F1-298829FA691D}" type="datetimeFigureOut">
              <a:rPr lang="en-US"/>
              <a:t>12/1/2016</a:t>
            </a:fld>
            <a:endParaRPr/>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266BE7-899D-4075-917F-DBDE33B6B692}" type="slidenum">
              <a:rPr/>
              <a:t>‹Nº›</a:t>
            </a:fld>
            <a:endParaRPr/>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53610" y="1056874"/>
            <a:ext cx="8500062" cy="2387600"/>
          </a:xfrm>
        </p:spPr>
        <p:txBody>
          <a:bodyPr/>
          <a:lstStyle/>
          <a:p>
            <a:r>
              <a:rPr lang="en-US" dirty="0" smtClean="0"/>
              <a:t>“Johnson’s Algorithm”</a:t>
            </a:r>
            <a:endParaRPr lang="en-US" dirty="0"/>
          </a:p>
        </p:txBody>
      </p:sp>
      <p:sp>
        <p:nvSpPr>
          <p:cNvPr id="3" name="Subtitle 2"/>
          <p:cNvSpPr>
            <a:spLocks noGrp="1"/>
          </p:cNvSpPr>
          <p:nvPr>
            <p:ph type="subTitle" idx="1"/>
          </p:nvPr>
        </p:nvSpPr>
        <p:spPr/>
        <p:txBody>
          <a:bodyPr/>
          <a:lstStyle/>
          <a:p>
            <a:r>
              <a:rPr lang="en-US" dirty="0" smtClean="0"/>
              <a:t>Emiliano Santos Galindo Janet.</a:t>
            </a:r>
          </a:p>
          <a:p>
            <a:r>
              <a:rPr lang="en-US" dirty="0" smtClean="0"/>
              <a:t>Artificial Intelligence Engineering.</a:t>
            </a:r>
            <a:endParaRPr lang="en-US" dirty="0"/>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sz="4000" dirty="0" smtClean="0"/>
              <a:t>Steps</a:t>
            </a:r>
            <a:endParaRPr lang="en-US" sz="4000" dirty="0"/>
          </a:p>
        </p:txBody>
      </p:sp>
      <p:sp>
        <p:nvSpPr>
          <p:cNvPr id="3" name="Marcador de contenido 2"/>
          <p:cNvSpPr>
            <a:spLocks noGrp="1"/>
          </p:cNvSpPr>
          <p:nvPr>
            <p:ph idx="1"/>
          </p:nvPr>
        </p:nvSpPr>
        <p:spPr/>
        <p:txBody>
          <a:bodyPr/>
          <a:lstStyle/>
          <a:p>
            <a:r>
              <a:rPr lang="en-US" dirty="0" smtClean="0"/>
              <a:t>1.- Create an auxiliary node and make it adjacent to all of your nodes.</a:t>
            </a:r>
          </a:p>
          <a:p>
            <a:r>
              <a:rPr lang="en-US" dirty="0" smtClean="0"/>
              <a:t>2.- Run Bellman-Ford algorithm to find shortest paths from your auxiliary node to all to the others.</a:t>
            </a:r>
          </a:p>
          <a:p>
            <a:r>
              <a:rPr lang="en-US" dirty="0" smtClean="0"/>
              <a:t>3.- Reweight the Graph</a:t>
            </a:r>
          </a:p>
          <a:p>
            <a:r>
              <a:rPr lang="en-US" dirty="0" smtClean="0"/>
              <a:t>4.- Run Dijkstra V times, once for every node in your graph.</a:t>
            </a:r>
          </a:p>
        </p:txBody>
      </p:sp>
    </p:spTree>
    <p:extLst>
      <p:ext uri="{BB962C8B-B14F-4D97-AF65-F5344CB8AC3E}">
        <p14:creationId xmlns:p14="http://schemas.microsoft.com/office/powerpoint/2010/main" val="3334939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n-US"/>
          </a:p>
        </p:txBody>
      </p:sp>
      <p:sp>
        <p:nvSpPr>
          <p:cNvPr id="3" name="Marcador de contenido 2"/>
          <p:cNvSpPr>
            <a:spLocks noGrp="1"/>
          </p:cNvSpPr>
          <p:nvPr>
            <p:ph idx="1"/>
          </p:nvPr>
        </p:nvSpPr>
        <p:spPr/>
        <p:txBody>
          <a:bodyPr/>
          <a:lstStyle/>
          <a:p>
            <a:endParaRPr lang="en-US" dirty="0"/>
          </a:p>
        </p:txBody>
      </p:sp>
      <p:pic>
        <p:nvPicPr>
          <p:cNvPr id="4" name="Imagen 3"/>
          <p:cNvPicPr>
            <a:picLocks noChangeAspect="1"/>
          </p:cNvPicPr>
          <p:nvPr/>
        </p:nvPicPr>
        <p:blipFill>
          <a:blip r:embed="rId2"/>
          <a:stretch>
            <a:fillRect/>
          </a:stretch>
        </p:blipFill>
        <p:spPr>
          <a:xfrm>
            <a:off x="1047653" y="1975105"/>
            <a:ext cx="9861139" cy="3920108"/>
          </a:xfrm>
          <a:prstGeom prst="rect">
            <a:avLst/>
          </a:prstGeom>
        </p:spPr>
      </p:pic>
    </p:spTree>
    <p:extLst>
      <p:ext uri="{BB962C8B-B14F-4D97-AF65-F5344CB8AC3E}">
        <p14:creationId xmlns:p14="http://schemas.microsoft.com/office/powerpoint/2010/main" val="1779806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sz="4000" dirty="0" smtClean="0"/>
              <a:t>What is the Johnson’s Algorithm?</a:t>
            </a:r>
            <a:endParaRPr lang="en-US" sz="4000" dirty="0"/>
          </a:p>
        </p:txBody>
      </p:sp>
      <p:sp>
        <p:nvSpPr>
          <p:cNvPr id="14" name="Content Placeholder 13"/>
          <p:cNvSpPr>
            <a:spLocks noGrp="1"/>
          </p:cNvSpPr>
          <p:nvPr>
            <p:ph idx="1"/>
          </p:nvPr>
        </p:nvSpPr>
        <p:spPr>
          <a:xfrm>
            <a:off x="1051560" y="2602229"/>
            <a:ext cx="9628632" cy="3986213"/>
          </a:xfrm>
        </p:spPr>
        <p:txBody>
          <a:bodyPr>
            <a:normAutofit/>
          </a:bodyPr>
          <a:lstStyle/>
          <a:p>
            <a:r>
              <a:rPr lang="en-US" sz="3200" dirty="0" smtClean="0"/>
              <a:t>We are given a weighted directed graph G = (V , E ).</a:t>
            </a:r>
          </a:p>
          <a:p>
            <a:r>
              <a:rPr lang="en-US" sz="3200" dirty="0" smtClean="0"/>
              <a:t>This is a graph algorithm of search; this algorithm finds the shortest paths between all pairs of nodes, that is to say that from node A it finds the shortest path to all the other nodes, and does the same with the other nodes.</a:t>
            </a:r>
            <a:endParaRPr lang="en-US" sz="3200" dirty="0"/>
          </a:p>
          <a:p>
            <a:r>
              <a:rPr lang="en-US" sz="3200" dirty="0" smtClean="0"/>
              <a:t>This algorithm is meant for sparse graphs</a:t>
            </a:r>
          </a:p>
          <a:p>
            <a:endParaRPr lang="en-US" sz="3200" dirty="0" smtClean="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sz="4000" dirty="0" smtClean="0"/>
              <a:t>Wait! But… What is a sparse graph?</a:t>
            </a:r>
            <a:endParaRPr lang="en-US" sz="4000" dirty="0"/>
          </a:p>
        </p:txBody>
      </p:sp>
      <p:sp>
        <p:nvSpPr>
          <p:cNvPr id="5" name="Marcador de contenido 4"/>
          <p:cNvSpPr>
            <a:spLocks noGrp="1"/>
          </p:cNvSpPr>
          <p:nvPr>
            <p:ph idx="1"/>
          </p:nvPr>
        </p:nvSpPr>
        <p:spPr/>
        <p:txBody>
          <a:bodyPr/>
          <a:lstStyle/>
          <a:p>
            <a:r>
              <a:rPr lang="en-US" sz="3200" dirty="0" smtClean="0"/>
              <a:t>You can classify graphs according to the number of edges, and it goes as it follows:</a:t>
            </a:r>
          </a:p>
          <a:p>
            <a:endParaRPr lang="en-US" dirty="0"/>
          </a:p>
        </p:txBody>
      </p:sp>
      <p:pic>
        <p:nvPicPr>
          <p:cNvPr id="8" name="Imagen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3035" y="4135071"/>
            <a:ext cx="7932529" cy="2041891"/>
          </a:xfrm>
          <a:prstGeom prst="rect">
            <a:avLst/>
          </a:prstGeom>
        </p:spPr>
      </p:pic>
    </p:spTree>
    <p:extLst>
      <p:ext uri="{BB962C8B-B14F-4D97-AF65-F5344CB8AC3E}">
        <p14:creationId xmlns:p14="http://schemas.microsoft.com/office/powerpoint/2010/main" val="670882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sz="4000" dirty="0" smtClean="0"/>
              <a:t>Description</a:t>
            </a:r>
            <a:endParaRPr lang="en-US" sz="4800" dirty="0"/>
          </a:p>
        </p:txBody>
      </p:sp>
      <p:sp>
        <p:nvSpPr>
          <p:cNvPr id="3" name="Marcador de contenido 2"/>
          <p:cNvSpPr>
            <a:spLocks noGrp="1"/>
          </p:cNvSpPr>
          <p:nvPr>
            <p:ph idx="1"/>
          </p:nvPr>
        </p:nvSpPr>
        <p:spPr>
          <a:xfrm>
            <a:off x="795528" y="2346197"/>
            <a:ext cx="9628632" cy="3986213"/>
          </a:xfrm>
        </p:spPr>
        <p:txBody>
          <a:bodyPr>
            <a:normAutofit/>
          </a:bodyPr>
          <a:lstStyle/>
          <a:p>
            <a:r>
              <a:rPr lang="en-US" sz="2800" dirty="0" smtClean="0"/>
              <a:t>It makes its way to the solution by using other two algorithms, Bellman-Ford and the Dijkstra.</a:t>
            </a:r>
          </a:p>
          <a:p>
            <a:r>
              <a:rPr lang="en-US" sz="2800" dirty="0" smtClean="0"/>
              <a:t>It was published by Donald B. Johnson (Ha, anybody saw that last-name coming?), who published it in 1977.</a:t>
            </a:r>
          </a:p>
          <a:p>
            <a:r>
              <a:rPr lang="en-US" sz="2800" dirty="0"/>
              <a:t>As you have recognize it does the same as the Floyd-</a:t>
            </a:r>
            <a:r>
              <a:rPr lang="en-US" sz="2800" dirty="0" err="1"/>
              <a:t>Warshall</a:t>
            </a:r>
            <a:r>
              <a:rPr lang="en-US" sz="2800" dirty="0"/>
              <a:t> algorithm, but this algorithm gives a little twist to the classic ways of approach.</a:t>
            </a:r>
          </a:p>
          <a:p>
            <a:endParaRPr lang="en-US" sz="2800" dirty="0"/>
          </a:p>
        </p:txBody>
      </p:sp>
    </p:spTree>
    <p:extLst>
      <p:ext uri="{BB962C8B-B14F-4D97-AF65-F5344CB8AC3E}">
        <p14:creationId xmlns:p14="http://schemas.microsoft.com/office/powerpoint/2010/main" val="1244877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206240" y="457199"/>
            <a:ext cx="9628632" cy="1362113"/>
          </a:xfrm>
        </p:spPr>
        <p:txBody>
          <a:bodyPr/>
          <a:lstStyle/>
          <a:p>
            <a:r>
              <a:rPr lang="en-US" dirty="0" smtClean="0"/>
              <a:t>THIS IS A FIGHT!</a:t>
            </a:r>
            <a:endParaRPr lang="en-US" dirty="0"/>
          </a:p>
        </p:txBody>
      </p:sp>
      <p:pic>
        <p:nvPicPr>
          <p:cNvPr id="5" name="Marcador de contenido 4"/>
          <p:cNvPicPr>
            <a:picLocks noGrp="1" noChangeAspect="1"/>
          </p:cNvPicPr>
          <p:nvPr>
            <p:ph idx="1"/>
          </p:nvPr>
        </p:nvPicPr>
        <p:blipFill>
          <a:blip r:embed="rId2"/>
          <a:stretch>
            <a:fillRect/>
          </a:stretch>
        </p:blipFill>
        <p:spPr>
          <a:xfrm>
            <a:off x="6957236" y="2638514"/>
            <a:ext cx="4126640" cy="2747963"/>
          </a:xfrm>
          <a:prstGeom prst="rect">
            <a:avLst/>
          </a:prstGeom>
        </p:spPr>
      </p:pic>
      <p:pic>
        <p:nvPicPr>
          <p:cNvPr id="4" name="Imagen 3"/>
          <p:cNvPicPr>
            <a:picLocks noChangeAspect="1"/>
          </p:cNvPicPr>
          <p:nvPr/>
        </p:nvPicPr>
        <p:blipFill>
          <a:blip r:embed="rId3"/>
          <a:stretch>
            <a:fillRect/>
          </a:stretch>
        </p:blipFill>
        <p:spPr>
          <a:xfrm>
            <a:off x="438150" y="2487163"/>
            <a:ext cx="3660800" cy="3050667"/>
          </a:xfrm>
          <a:prstGeom prst="rect">
            <a:avLst/>
          </a:prstGeom>
        </p:spPr>
      </p:pic>
      <p:sp>
        <p:nvSpPr>
          <p:cNvPr id="6" name="CuadroTexto 5"/>
          <p:cNvSpPr txBox="1"/>
          <p:nvPr/>
        </p:nvSpPr>
        <p:spPr>
          <a:xfrm>
            <a:off x="859536" y="5827209"/>
            <a:ext cx="1792224" cy="369332"/>
          </a:xfrm>
          <a:prstGeom prst="rect">
            <a:avLst/>
          </a:prstGeom>
          <a:noFill/>
        </p:spPr>
        <p:txBody>
          <a:bodyPr wrap="square" rtlCol="0">
            <a:spAutoFit/>
          </a:bodyPr>
          <a:lstStyle/>
          <a:p>
            <a:r>
              <a:rPr lang="en-US" dirty="0" smtClean="0"/>
              <a:t>Jack Johnson</a:t>
            </a:r>
            <a:endParaRPr lang="en-US" dirty="0"/>
          </a:p>
        </p:txBody>
      </p:sp>
      <p:sp>
        <p:nvSpPr>
          <p:cNvPr id="7" name="CuadroTexto 6"/>
          <p:cNvSpPr txBox="1"/>
          <p:nvPr/>
        </p:nvSpPr>
        <p:spPr>
          <a:xfrm>
            <a:off x="7854696" y="5827209"/>
            <a:ext cx="1773936" cy="646331"/>
          </a:xfrm>
          <a:prstGeom prst="rect">
            <a:avLst/>
          </a:prstGeom>
          <a:noFill/>
        </p:spPr>
        <p:txBody>
          <a:bodyPr wrap="square" rtlCol="0">
            <a:spAutoFit/>
          </a:bodyPr>
          <a:lstStyle/>
          <a:p>
            <a:r>
              <a:rPr lang="en-US" dirty="0" smtClean="0"/>
              <a:t>Floyd Mayweather </a:t>
            </a:r>
            <a:endParaRPr lang="en-US" dirty="0"/>
          </a:p>
        </p:txBody>
      </p:sp>
      <p:sp>
        <p:nvSpPr>
          <p:cNvPr id="8" name="Rectángulo 7"/>
          <p:cNvSpPr/>
          <p:nvPr/>
        </p:nvSpPr>
        <p:spPr>
          <a:xfrm>
            <a:off x="5117723" y="3397103"/>
            <a:ext cx="915059" cy="923330"/>
          </a:xfrm>
          <a:prstGeom prst="rect">
            <a:avLst/>
          </a:prstGeom>
          <a:noFill/>
        </p:spPr>
        <p:txBody>
          <a:bodyPr wrap="none" lIns="91440" tIns="45720" rIns="91440" bIns="45720">
            <a:spAutoFit/>
          </a:bodyPr>
          <a:lstStyle/>
          <a:p>
            <a:pPr algn="ctr"/>
            <a:r>
              <a:rPr lang="es-ES" sz="5400" b="1" cap="none" spc="0" dirty="0" smtClean="0">
                <a:ln w="22225">
                  <a:solidFill>
                    <a:schemeClr val="accent2"/>
                  </a:solidFill>
                  <a:prstDash val="solid"/>
                </a:ln>
                <a:solidFill>
                  <a:schemeClr val="accent2">
                    <a:lumMod val="40000"/>
                    <a:lumOff val="60000"/>
                  </a:schemeClr>
                </a:solidFill>
                <a:effectLst/>
              </a:rPr>
              <a:t>VS</a:t>
            </a:r>
            <a:endParaRPr lang="es-ES"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1654142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Comparing</a:t>
            </a:r>
            <a:endParaRPr lang="en-US" dirty="0"/>
          </a:p>
        </p:txBody>
      </p:sp>
      <mc:AlternateContent xmlns:mc="http://schemas.openxmlformats.org/markup-compatibility/2006" xmlns:a14="http://schemas.microsoft.com/office/drawing/2010/main">
        <mc:Choice Requires="a14">
          <p:sp>
            <p:nvSpPr>
              <p:cNvPr id="3" name="Marcador de contenido 2"/>
              <p:cNvSpPr>
                <a:spLocks noGrp="1"/>
              </p:cNvSpPr>
              <p:nvPr>
                <p:ph idx="1"/>
              </p:nvPr>
            </p:nvSpPr>
            <p:spPr>
              <a:xfrm>
                <a:off x="1289304" y="2199893"/>
                <a:ext cx="9628632" cy="3986213"/>
              </a:xfrm>
            </p:spPr>
            <p:txBody>
              <a:bodyPr/>
              <a:lstStyle/>
              <a:p>
                <a:r>
                  <a:rPr lang="en-US" dirty="0" smtClean="0"/>
                  <a:t>Its running time is  </a:t>
                </a:r>
                <a14:m>
                  <m:oMath xmlns:m="http://schemas.openxmlformats.org/officeDocument/2006/math">
                    <m:r>
                      <a:rPr lang="en-US" i="1">
                        <a:latin typeface="Cambria Math" panose="02040503050406030204" pitchFamily="18" charset="0"/>
                      </a:rPr>
                      <m:t>𝑂</m:t>
                    </m:r>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𝑉</m:t>
                        </m:r>
                      </m:e>
                      <m:sup>
                        <m:r>
                          <a:rPr lang="en-US" i="1">
                            <a:latin typeface="Cambria Math" panose="02040503050406030204" pitchFamily="18" charset="0"/>
                          </a:rPr>
                          <m:t>2</m:t>
                        </m:r>
                      </m:sup>
                    </m:sSup>
                    <m:r>
                      <a:rPr lang="en-US" i="1">
                        <a:latin typeface="Cambria Math" panose="02040503050406030204" pitchFamily="18" charset="0"/>
                      </a:rPr>
                      <m:t> </m:t>
                    </m:r>
                    <m:func>
                      <m:funcPr>
                        <m:ctrlPr>
                          <a:rPr lang="en-US" i="1">
                            <a:latin typeface="Cambria Math" panose="02040503050406030204" pitchFamily="18" charset="0"/>
                          </a:rPr>
                        </m:ctrlPr>
                      </m:funcPr>
                      <m:fName>
                        <m:sSub>
                          <m:sSubPr>
                            <m:ctrlPr>
                              <a:rPr lang="en-US" i="1">
                                <a:latin typeface="Cambria Math" panose="02040503050406030204" pitchFamily="18" charset="0"/>
                              </a:rPr>
                            </m:ctrlPr>
                          </m:sSubPr>
                          <m:e>
                            <m:r>
                              <m:rPr>
                                <m:sty m:val="p"/>
                              </m:rPr>
                              <a:rPr lang="en-US">
                                <a:latin typeface="Cambria Math" panose="02040503050406030204" pitchFamily="18" charset="0"/>
                              </a:rPr>
                              <m:t>log</m:t>
                            </m:r>
                          </m:e>
                          <m:sub>
                            <m:r>
                              <a:rPr lang="en-US" i="1">
                                <a:latin typeface="Cambria Math" panose="02040503050406030204" pitchFamily="18" charset="0"/>
                              </a:rPr>
                              <m:t>2</m:t>
                            </m:r>
                          </m:sub>
                        </m:sSub>
                      </m:fName>
                      <m:e>
                        <m:r>
                          <a:rPr lang="en-US" i="1">
                            <a:latin typeface="Cambria Math" panose="02040503050406030204" pitchFamily="18" charset="0"/>
                          </a:rPr>
                          <m:t>𝑉</m:t>
                        </m:r>
                        <m:r>
                          <a:rPr lang="en-US" i="1">
                            <a:latin typeface="Cambria Math" panose="02040503050406030204" pitchFamily="18" charset="0"/>
                          </a:rPr>
                          <m:t>+</m:t>
                        </m:r>
                        <m:r>
                          <a:rPr lang="en-US" i="1">
                            <a:latin typeface="Cambria Math" panose="02040503050406030204" pitchFamily="18" charset="0"/>
                          </a:rPr>
                          <m:t>𝑉</m:t>
                        </m:r>
                        <m:r>
                          <a:rPr lang="en-US" i="1">
                            <a:latin typeface="Cambria Math" panose="02040503050406030204" pitchFamily="18" charset="0"/>
                          </a:rPr>
                          <m:t> </m:t>
                        </m:r>
                        <m:r>
                          <a:rPr lang="en-US" i="1">
                            <a:latin typeface="Cambria Math" panose="02040503050406030204" pitchFamily="18" charset="0"/>
                          </a:rPr>
                          <m:t>𝐸</m:t>
                        </m:r>
                        <m:r>
                          <a:rPr lang="en-US" i="1">
                            <a:latin typeface="Cambria Math" panose="02040503050406030204" pitchFamily="18" charset="0"/>
                          </a:rPr>
                          <m:t>)</m:t>
                        </m:r>
                      </m:e>
                    </m:func>
                  </m:oMath>
                </a14:m>
                <a:r>
                  <a:rPr lang="en-US" dirty="0" smtClean="0"/>
                  <a:t> which is better than Floyd </a:t>
                </a:r>
                <a:r>
                  <a:rPr lang="en-US" dirty="0" err="1" smtClean="0"/>
                  <a:t>Warshall</a:t>
                </a:r>
                <a:r>
                  <a:rPr lang="en-US" dirty="0" smtClean="0"/>
                  <a:t>, that it’s </a:t>
                </a:r>
                <a14:m>
                  <m:oMath xmlns:m="http://schemas.openxmlformats.org/officeDocument/2006/math">
                    <m:r>
                      <a:rPr lang="en-US" i="1" smtClean="0">
                        <a:latin typeface="Cambria Math" panose="02040503050406030204" pitchFamily="18" charset="0"/>
                        <a:ea typeface="Cambria Math" panose="02040503050406030204" pitchFamily="18" charset="0"/>
                      </a:rPr>
                      <m:t>𝜃</m:t>
                    </m:r>
                    <m:d>
                      <m:dPr>
                        <m:ctrlPr>
                          <a:rPr lang="en-US" b="0" i="1" smtClean="0">
                            <a:latin typeface="Cambria Math" panose="02040503050406030204" pitchFamily="18" charset="0"/>
                            <a:ea typeface="Cambria Math" panose="02040503050406030204" pitchFamily="18" charset="0"/>
                          </a:rPr>
                        </m:ctrlPr>
                      </m:dPr>
                      <m:e>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𝑉</m:t>
                            </m:r>
                          </m:e>
                          <m:sup>
                            <m:r>
                              <a:rPr lang="en-US" b="0" i="1" smtClean="0">
                                <a:latin typeface="Cambria Math" panose="02040503050406030204" pitchFamily="18" charset="0"/>
                                <a:ea typeface="Cambria Math" panose="02040503050406030204" pitchFamily="18" charset="0"/>
                              </a:rPr>
                              <m:t>3</m:t>
                            </m:r>
                          </m:sup>
                        </m:sSup>
                      </m:e>
                    </m:d>
                    <m:r>
                      <a:rPr lang="en-US" b="0" i="1" smtClean="0">
                        <a:latin typeface="Cambria Math" panose="02040503050406030204" pitchFamily="18" charset="0"/>
                        <a:ea typeface="Cambria Math" panose="02040503050406030204" pitchFamily="18" charset="0"/>
                      </a:rPr>
                      <m:t>.</m:t>
                    </m:r>
                  </m:oMath>
                </a14:m>
                <a:endParaRPr lang="en-US" b="0" dirty="0" smtClean="0">
                  <a:ea typeface="Cambria Math" panose="02040503050406030204" pitchFamily="18" charset="0"/>
                </a:endParaRPr>
              </a:p>
              <a:p>
                <a:r>
                  <a:rPr lang="en-US" dirty="0" smtClean="0"/>
                  <a:t>You need a special data structure (Fibonacci-heap min priority queue), in Floyd-</a:t>
                </a:r>
                <a:r>
                  <a:rPr lang="en-US" dirty="0" err="1" smtClean="0"/>
                  <a:t>Warshall</a:t>
                </a:r>
                <a:r>
                  <a:rPr lang="en-US" dirty="0" smtClean="0"/>
                  <a:t> you just need  a 2D matrix.</a:t>
                </a:r>
              </a:p>
              <a:p>
                <a:r>
                  <a:rPr lang="en-US" dirty="0" smtClean="0"/>
                  <a:t>Floyd </a:t>
                </a:r>
                <a:r>
                  <a:rPr lang="en-US" dirty="0" err="1" smtClean="0"/>
                  <a:t>Warshall</a:t>
                </a:r>
                <a:r>
                  <a:rPr lang="en-US" dirty="0" smtClean="0"/>
                  <a:t> it’s an algorithm by its own, </a:t>
                </a:r>
                <a:r>
                  <a:rPr lang="en-US" dirty="0" err="1" smtClean="0"/>
                  <a:t>Jhonson’s</a:t>
                </a:r>
                <a:r>
                  <a:rPr lang="en-US" dirty="0" smtClean="0"/>
                  <a:t> algorithm is not, it need from other two algorithms.</a:t>
                </a:r>
                <a:endParaRPr lang="en-US" dirty="0"/>
              </a:p>
            </p:txBody>
          </p:sp>
        </mc:Choice>
        <mc:Fallback xmlns="">
          <p:sp>
            <p:nvSpPr>
              <p:cNvPr id="3" name="Marcador de contenido 2"/>
              <p:cNvSpPr>
                <a:spLocks noGrp="1" noRot="1" noChangeAspect="1" noMove="1" noResize="1" noEditPoints="1" noAdjustHandles="1" noChangeArrowheads="1" noChangeShapeType="1" noTextEdit="1"/>
              </p:cNvSpPr>
              <p:nvPr>
                <p:ph idx="1"/>
              </p:nvPr>
            </p:nvSpPr>
            <p:spPr>
              <a:xfrm>
                <a:off x="1289304" y="2199893"/>
                <a:ext cx="9628632" cy="3986213"/>
              </a:xfrm>
              <a:blipFill rotWithShape="0">
                <a:blip r:embed="rId2"/>
                <a:stretch>
                  <a:fillRect l="-697" t="-1070" r="-760"/>
                </a:stretch>
              </a:blipFill>
            </p:spPr>
            <p:txBody>
              <a:bodyPr/>
              <a:lstStyle/>
              <a:p>
                <a:r>
                  <a:rPr lang="en-US">
                    <a:noFill/>
                  </a:rPr>
                  <a:t> </a:t>
                </a:r>
              </a:p>
            </p:txBody>
          </p:sp>
        </mc:Fallback>
      </mc:AlternateContent>
    </p:spTree>
    <p:extLst>
      <p:ext uri="{BB962C8B-B14F-4D97-AF65-F5344CB8AC3E}">
        <p14:creationId xmlns:p14="http://schemas.microsoft.com/office/powerpoint/2010/main" val="3507136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sz="4000" dirty="0" smtClean="0"/>
              <a:t>Details</a:t>
            </a:r>
            <a:endParaRPr lang="en-US" sz="4000" dirty="0"/>
          </a:p>
        </p:txBody>
      </p:sp>
      <p:sp>
        <p:nvSpPr>
          <p:cNvPr id="3" name="Marcador de contenido 2"/>
          <p:cNvSpPr>
            <a:spLocks noGrp="1"/>
          </p:cNvSpPr>
          <p:nvPr>
            <p:ph idx="1"/>
          </p:nvPr>
        </p:nvSpPr>
        <p:spPr>
          <a:xfrm>
            <a:off x="676656" y="2199893"/>
            <a:ext cx="9628632" cy="3986213"/>
          </a:xfrm>
        </p:spPr>
        <p:txBody>
          <a:bodyPr>
            <a:normAutofit/>
          </a:bodyPr>
          <a:lstStyle/>
          <a:p>
            <a:r>
              <a:rPr lang="en-US" sz="2800" dirty="0" smtClean="0"/>
              <a:t>Like this algorithm uses Dijkstra to find the paths it can’t be executed with negative weights in your edges, so for this reason is that we are going to first use the Bellman-Ford algorithm to reweight this edges to non-negative. </a:t>
            </a:r>
            <a:endParaRPr lang="en-US" sz="2800" dirty="0"/>
          </a:p>
        </p:txBody>
      </p:sp>
      <p:pic>
        <p:nvPicPr>
          <p:cNvPr id="4" name="Imagen 3"/>
          <p:cNvPicPr>
            <a:picLocks noChangeAspect="1"/>
          </p:cNvPicPr>
          <p:nvPr/>
        </p:nvPicPr>
        <p:blipFill>
          <a:blip r:embed="rId2"/>
          <a:stretch>
            <a:fillRect/>
          </a:stretch>
        </p:blipFill>
        <p:spPr>
          <a:xfrm>
            <a:off x="1517428" y="4284427"/>
            <a:ext cx="1905000" cy="2343150"/>
          </a:xfrm>
          <a:prstGeom prst="rect">
            <a:avLst/>
          </a:prstGeom>
        </p:spPr>
      </p:pic>
      <p:sp>
        <p:nvSpPr>
          <p:cNvPr id="5" name="CuadroTexto 4"/>
          <p:cNvSpPr txBox="1"/>
          <p:nvPr/>
        </p:nvSpPr>
        <p:spPr>
          <a:xfrm>
            <a:off x="3621024" y="4520029"/>
            <a:ext cx="1572768" cy="646331"/>
          </a:xfrm>
          <a:prstGeom prst="rect">
            <a:avLst/>
          </a:prstGeom>
          <a:noFill/>
        </p:spPr>
        <p:txBody>
          <a:bodyPr wrap="square" rtlCol="0">
            <a:spAutoFit/>
          </a:bodyPr>
          <a:lstStyle/>
          <a:p>
            <a:r>
              <a:rPr lang="en-US" dirty="0" smtClean="0"/>
              <a:t>Richard Bellman</a:t>
            </a:r>
            <a:endParaRPr lang="en-US" dirty="0"/>
          </a:p>
        </p:txBody>
      </p:sp>
      <p:pic>
        <p:nvPicPr>
          <p:cNvPr id="7" name="Imagen 6"/>
          <p:cNvPicPr>
            <a:picLocks noChangeAspect="1"/>
          </p:cNvPicPr>
          <p:nvPr/>
        </p:nvPicPr>
        <p:blipFill>
          <a:blip r:embed="rId3"/>
          <a:stretch>
            <a:fillRect/>
          </a:stretch>
        </p:blipFill>
        <p:spPr>
          <a:xfrm>
            <a:off x="6241351" y="4313152"/>
            <a:ext cx="2463737" cy="2093689"/>
          </a:xfrm>
          <a:prstGeom prst="rect">
            <a:avLst/>
          </a:prstGeom>
        </p:spPr>
      </p:pic>
    </p:spTree>
    <p:extLst>
      <p:ext uri="{BB962C8B-B14F-4D97-AF65-F5344CB8AC3E}">
        <p14:creationId xmlns:p14="http://schemas.microsoft.com/office/powerpoint/2010/main" val="1371708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Details</a:t>
            </a:r>
            <a:endParaRPr lang="en-US" dirty="0"/>
          </a:p>
        </p:txBody>
      </p:sp>
      <p:sp>
        <p:nvSpPr>
          <p:cNvPr id="3" name="Marcador de contenido 2"/>
          <p:cNvSpPr>
            <a:spLocks noGrp="1"/>
          </p:cNvSpPr>
          <p:nvPr>
            <p:ph idx="1"/>
          </p:nvPr>
        </p:nvSpPr>
        <p:spPr/>
        <p:txBody>
          <a:bodyPr/>
          <a:lstStyle/>
          <a:p>
            <a:r>
              <a:rPr lang="en-US" dirty="0" smtClean="0"/>
              <a:t>This algorithm returns a matrix of shortest-path weights.</a:t>
            </a:r>
          </a:p>
          <a:p>
            <a:r>
              <a:rPr lang="en-US" dirty="0" smtClean="0"/>
              <a:t>Constraint: This algorithm can not be executed with graphs with negative cycles</a:t>
            </a:r>
          </a:p>
          <a:p>
            <a:r>
              <a:rPr lang="en-US" dirty="0" smtClean="0"/>
              <a:t>Negative Cycle:</a:t>
            </a:r>
          </a:p>
          <a:p>
            <a:endParaRPr lang="en-US" dirty="0"/>
          </a:p>
        </p:txBody>
      </p:sp>
      <p:pic>
        <p:nvPicPr>
          <p:cNvPr id="5" name="Imagen 4"/>
          <p:cNvPicPr>
            <a:picLocks noChangeAspect="1"/>
          </p:cNvPicPr>
          <p:nvPr/>
        </p:nvPicPr>
        <p:blipFill>
          <a:blip r:embed="rId2"/>
          <a:stretch>
            <a:fillRect/>
          </a:stretch>
        </p:blipFill>
        <p:spPr>
          <a:xfrm>
            <a:off x="4875085" y="4044241"/>
            <a:ext cx="2705291" cy="2346082"/>
          </a:xfrm>
          <a:prstGeom prst="rect">
            <a:avLst/>
          </a:prstGeom>
        </p:spPr>
      </p:pic>
    </p:spTree>
    <p:extLst>
      <p:ext uri="{BB962C8B-B14F-4D97-AF65-F5344CB8AC3E}">
        <p14:creationId xmlns:p14="http://schemas.microsoft.com/office/powerpoint/2010/main" val="2986222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Analisis</a:t>
            </a:r>
            <a:endParaRPr lang="en-US" dirty="0"/>
          </a:p>
        </p:txBody>
      </p:sp>
      <p:sp>
        <p:nvSpPr>
          <p:cNvPr id="3" name="Marcador de contenido 2"/>
          <p:cNvSpPr>
            <a:spLocks noGrp="1"/>
          </p:cNvSpPr>
          <p:nvPr>
            <p:ph idx="1"/>
          </p:nvPr>
        </p:nvSpPr>
        <p:spPr/>
        <p:txBody>
          <a:bodyPr/>
          <a:lstStyle/>
          <a:p>
            <a:r>
              <a:rPr lang="en-US" dirty="0" smtClean="0"/>
              <a:t>Giving a close look to this algorithm, it is like only using Dijkstra for each node.</a:t>
            </a:r>
          </a:p>
          <a:p>
            <a:r>
              <a:rPr lang="en-US" dirty="0" smtClean="0"/>
              <a:t>Wait, but what is the point? The point is that this algorithm enables Dijkstra to also compute in graphs with negative weighted graphs by using the </a:t>
            </a:r>
            <a:r>
              <a:rPr lang="en-US" dirty="0" err="1" smtClean="0"/>
              <a:t>BellmanFord</a:t>
            </a:r>
            <a:endParaRPr lang="en-US" dirty="0" smtClean="0"/>
          </a:p>
          <a:p>
            <a:r>
              <a:rPr lang="en-US" dirty="0" smtClean="0"/>
              <a:t>Also it uses a different data structure and also it is meant for sparse graphs so the complexity remains good.</a:t>
            </a:r>
          </a:p>
          <a:p>
            <a:endParaRPr lang="en-US" dirty="0"/>
          </a:p>
        </p:txBody>
      </p:sp>
    </p:spTree>
    <p:extLst>
      <p:ext uri="{BB962C8B-B14F-4D97-AF65-F5344CB8AC3E}">
        <p14:creationId xmlns:p14="http://schemas.microsoft.com/office/powerpoint/2010/main" val="2665737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Education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ducation_16x9.potx" id="{AA5F22BC-61EA-4F01-AB22-75117871E196}" vid="{BD0EB374-1DDC-4F15-88A9-D386288C58A6}"/>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C1D5F340F01F94FA2FD29A5E6DC872E" ma:contentTypeVersion="0" ma:contentTypeDescription="Create a new document." ma:contentTypeScope="" ma:versionID="141aba3b8f8cb7f331be6546df69db50">
  <xsd:schema xmlns:xsd="http://www.w3.org/2001/XMLSchema" xmlns:xs="http://www.w3.org/2001/XMLSchema" xmlns:p="http://schemas.microsoft.com/office/2006/metadata/properties" targetNamespace="http://schemas.microsoft.com/office/2006/metadata/properties" ma:root="true" ma:fieldsID="f8e4ef66d87525153bd8907774ed28f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F7A874A-6E55-415B-9061-8B2D43DC2F48}">
  <ds:schemaRefs>
    <ds:schemaRef ds:uri="http://schemas.microsoft.com/sharepoint/v3/contenttype/forms"/>
  </ds:schemaRefs>
</ds:datastoreItem>
</file>

<file path=customXml/itemProps2.xml><?xml version="1.0" encoding="utf-8"?>
<ds:datastoreItem xmlns:ds="http://schemas.openxmlformats.org/officeDocument/2006/customXml" ds:itemID="{9896FEF9-821E-45A6-82F2-0B1CE4CD8C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91BC99BC-3A63-4255-9D4F-38C5B80A3193}">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
  <TotalTime>0</TotalTime>
  <Words>400</Words>
  <Application>Microsoft Office PowerPoint</Application>
  <PresentationFormat>Panorámica</PresentationFormat>
  <Paragraphs>37</Paragraphs>
  <Slides>11</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11</vt:i4>
      </vt:variant>
    </vt:vector>
  </HeadingPairs>
  <TitlesOfParts>
    <vt:vector size="15" baseType="lpstr">
      <vt:lpstr>Calibri</vt:lpstr>
      <vt:lpstr>Cambria Math</vt:lpstr>
      <vt:lpstr>Wingdings</vt:lpstr>
      <vt:lpstr>Education 16x9</vt:lpstr>
      <vt:lpstr>“Johnson’s Algorithm”</vt:lpstr>
      <vt:lpstr>What is the Johnson’s Algorithm?</vt:lpstr>
      <vt:lpstr>Wait! But… What is a sparse graph?</vt:lpstr>
      <vt:lpstr>Description</vt:lpstr>
      <vt:lpstr>THIS IS A FIGHT!</vt:lpstr>
      <vt:lpstr>Comparing</vt:lpstr>
      <vt:lpstr>Details</vt:lpstr>
      <vt:lpstr>Details</vt:lpstr>
      <vt:lpstr>Analisis</vt:lpstr>
      <vt:lpstr>Steps</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2012-09-21T18:31:34Z</dcterms:created>
  <dcterms:modified xsi:type="dcterms:W3CDTF">2016-12-01T15:47:08Z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0x0101007C1D5F340F01F94FA2FD29A5E6DC872E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